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69"/>
  </p:notesMasterIdLst>
  <p:sldIdLst>
    <p:sldId id="257" r:id="rId2"/>
    <p:sldId id="404" r:id="rId3"/>
    <p:sldId id="405" r:id="rId4"/>
    <p:sldId id="407" r:id="rId5"/>
    <p:sldId id="359" r:id="rId6"/>
    <p:sldId id="411" r:id="rId7"/>
    <p:sldId id="477" r:id="rId8"/>
    <p:sldId id="476" r:id="rId9"/>
    <p:sldId id="474" r:id="rId10"/>
    <p:sldId id="475" r:id="rId11"/>
    <p:sldId id="478" r:id="rId12"/>
    <p:sldId id="412" r:id="rId13"/>
    <p:sldId id="486" r:id="rId14"/>
    <p:sldId id="487" r:id="rId15"/>
    <p:sldId id="479" r:id="rId16"/>
    <p:sldId id="480" r:id="rId17"/>
    <p:sldId id="481" r:id="rId18"/>
    <p:sldId id="482" r:id="rId19"/>
    <p:sldId id="483" r:id="rId20"/>
    <p:sldId id="485" r:id="rId21"/>
    <p:sldId id="488" r:id="rId22"/>
    <p:sldId id="489" r:id="rId23"/>
    <p:sldId id="490" r:id="rId24"/>
    <p:sldId id="491" r:id="rId25"/>
    <p:sldId id="492" r:id="rId26"/>
    <p:sldId id="495" r:id="rId27"/>
    <p:sldId id="496" r:id="rId28"/>
    <p:sldId id="497" r:id="rId29"/>
    <p:sldId id="498" r:id="rId30"/>
    <p:sldId id="499" r:id="rId31"/>
    <p:sldId id="500" r:id="rId32"/>
    <p:sldId id="502" r:id="rId33"/>
    <p:sldId id="494" r:id="rId34"/>
    <p:sldId id="493" r:id="rId35"/>
    <p:sldId id="501" r:id="rId36"/>
    <p:sldId id="503" r:id="rId37"/>
    <p:sldId id="504" r:id="rId38"/>
    <p:sldId id="505" r:id="rId39"/>
    <p:sldId id="506" r:id="rId40"/>
    <p:sldId id="510" r:id="rId41"/>
    <p:sldId id="507" r:id="rId42"/>
    <p:sldId id="508" r:id="rId43"/>
    <p:sldId id="509" r:id="rId44"/>
    <p:sldId id="512" r:id="rId45"/>
    <p:sldId id="514" r:id="rId46"/>
    <p:sldId id="522" r:id="rId47"/>
    <p:sldId id="521" r:id="rId48"/>
    <p:sldId id="520" r:id="rId49"/>
    <p:sldId id="519" r:id="rId50"/>
    <p:sldId id="515" r:id="rId51"/>
    <p:sldId id="516" r:id="rId52"/>
    <p:sldId id="517" r:id="rId53"/>
    <p:sldId id="518" r:id="rId54"/>
    <p:sldId id="529" r:id="rId55"/>
    <p:sldId id="513" r:id="rId56"/>
    <p:sldId id="530" r:id="rId57"/>
    <p:sldId id="523" r:id="rId58"/>
    <p:sldId id="524" r:id="rId59"/>
    <p:sldId id="526" r:id="rId60"/>
    <p:sldId id="525" r:id="rId61"/>
    <p:sldId id="527" r:id="rId62"/>
    <p:sldId id="535" r:id="rId63"/>
    <p:sldId id="528" r:id="rId64"/>
    <p:sldId id="532" r:id="rId65"/>
    <p:sldId id="534" r:id="rId66"/>
    <p:sldId id="466" r:id="rId67"/>
    <p:sldId id="388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2950AF8-6377-4830-BEC2-1741AB4F0FF8}">
          <p14:sldIdLst>
            <p14:sldId id="257"/>
            <p14:sldId id="404"/>
            <p14:sldId id="405"/>
            <p14:sldId id="407"/>
            <p14:sldId id="359"/>
            <p14:sldId id="411"/>
            <p14:sldId id="477"/>
            <p14:sldId id="476"/>
            <p14:sldId id="474"/>
            <p14:sldId id="475"/>
            <p14:sldId id="478"/>
            <p14:sldId id="412"/>
            <p14:sldId id="486"/>
            <p14:sldId id="487"/>
            <p14:sldId id="479"/>
            <p14:sldId id="480"/>
            <p14:sldId id="481"/>
            <p14:sldId id="482"/>
            <p14:sldId id="483"/>
            <p14:sldId id="485"/>
            <p14:sldId id="488"/>
            <p14:sldId id="489"/>
            <p14:sldId id="490"/>
            <p14:sldId id="491"/>
            <p14:sldId id="492"/>
            <p14:sldId id="495"/>
            <p14:sldId id="496"/>
            <p14:sldId id="497"/>
            <p14:sldId id="498"/>
            <p14:sldId id="499"/>
            <p14:sldId id="500"/>
            <p14:sldId id="502"/>
            <p14:sldId id="494"/>
            <p14:sldId id="493"/>
            <p14:sldId id="501"/>
            <p14:sldId id="503"/>
            <p14:sldId id="504"/>
            <p14:sldId id="505"/>
            <p14:sldId id="506"/>
            <p14:sldId id="510"/>
            <p14:sldId id="507"/>
            <p14:sldId id="508"/>
            <p14:sldId id="509"/>
            <p14:sldId id="512"/>
            <p14:sldId id="514"/>
            <p14:sldId id="522"/>
            <p14:sldId id="521"/>
            <p14:sldId id="520"/>
            <p14:sldId id="519"/>
            <p14:sldId id="515"/>
            <p14:sldId id="516"/>
            <p14:sldId id="517"/>
            <p14:sldId id="518"/>
            <p14:sldId id="529"/>
            <p14:sldId id="513"/>
            <p14:sldId id="530"/>
            <p14:sldId id="523"/>
            <p14:sldId id="524"/>
            <p14:sldId id="526"/>
            <p14:sldId id="525"/>
            <p14:sldId id="527"/>
            <p14:sldId id="535"/>
            <p14:sldId id="528"/>
            <p14:sldId id="532"/>
            <p14:sldId id="534"/>
            <p14:sldId id="466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94"/>
  </p:normalViewPr>
  <p:slideViewPr>
    <p:cSldViewPr snapToGrid="0" snapToObjects="1" showGuides="1">
      <p:cViewPr>
        <p:scale>
          <a:sx n="75" d="100"/>
          <a:sy n="75" d="100"/>
        </p:scale>
        <p:origin x="93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19.11.2022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29B294C-AB67-486D-B249-B3D5AA32500F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55B482B-8286-425B-8963-00C1AA4081E4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" name="Полилиния 4">
                <a:extLst>
                  <a:ext uri="{FF2B5EF4-FFF2-40B4-BE49-F238E27FC236}">
                    <a16:creationId xmlns:a16="http://schemas.microsoft.com/office/drawing/2014/main" id="{7B91AF19-E7BE-44A1-93A3-998EAF178A3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5">
                <a:extLst>
                  <a:ext uri="{FF2B5EF4-FFF2-40B4-BE49-F238E27FC236}">
                    <a16:creationId xmlns:a16="http://schemas.microsoft.com/office/drawing/2014/main" id="{0767E853-25A4-4B31-8210-0EE4885596E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 14">
              <a:extLst>
                <a:ext uri="{FF2B5EF4-FFF2-40B4-BE49-F238E27FC236}">
                  <a16:creationId xmlns:a16="http://schemas.microsoft.com/office/drawing/2014/main" id="{8587603D-F870-4B17-BDCE-3CDCBBAF437D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61283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56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942852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199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610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664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E3D7-AE31-4D1D-B84F-A9C5549FD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3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B15AF9-8EA5-4DFD-A86C-F334BDA2E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04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514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083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426759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8AF114E-3922-48C8-BB00-2648CA7DF9BD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1B048C5B-186E-4863-AD43-6920DF039FBE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4">
                <a:extLst>
                  <a:ext uri="{FF2B5EF4-FFF2-40B4-BE49-F238E27FC236}">
                    <a16:creationId xmlns:a16="http://schemas.microsoft.com/office/drawing/2014/main" id="{3639ADB9-2379-4AAD-B925-C644D157E66B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5">
                <a:extLst>
                  <a:ext uri="{FF2B5EF4-FFF2-40B4-BE49-F238E27FC236}">
                    <a16:creationId xmlns:a16="http://schemas.microsoft.com/office/drawing/2014/main" id="{FB5EC27A-C659-49CE-8C3C-A6580D2B997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" name="Полилиния 13">
              <a:extLst>
                <a:ext uri="{FF2B5EF4-FFF2-40B4-BE49-F238E27FC236}">
                  <a16:creationId xmlns:a16="http://schemas.microsoft.com/office/drawing/2014/main" id="{3F61C281-5180-4F83-8C85-B8291308054E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80177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728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44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96435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981975-8BAD-4078-83F2-E4444FBD3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6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6A2786-6A6B-499F-8660-0C8E1FBA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3A14B-95E3-459B-ADB7-DCA2135B82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99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E55D65-B098-40F9-B716-2E6D917D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837895-E04A-4836-A666-006F5D4D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6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653353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  <p:sp>
        <p:nvSpPr>
          <p:cNvPr id="10" name="Скругленный прямоугольник 12">
            <a:extLst>
              <a:ext uri="{FF2B5EF4-FFF2-40B4-BE49-F238E27FC236}">
                <a16:creationId xmlns:a16="http://schemas.microsoft.com/office/drawing/2014/main" id="{F684E85B-54AA-4C7E-B3C5-2FF48D4E060B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85E648-34C5-4126-BCCF-8AA440C9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A0C62B4-DD2B-4E19-9D89-880FB79D6D30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2" name="Скругленный прямоугольник 15">
              <a:extLst>
                <a:ext uri="{FF2B5EF4-FFF2-40B4-BE49-F238E27FC236}">
                  <a16:creationId xmlns:a16="http://schemas.microsoft.com/office/drawing/2014/main" id="{EF4420CF-44F6-4971-A3CB-6F4859247F9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5C56460-8777-4F20-8B96-DF81D80A4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CF431E-320F-4DEE-BCAB-52B44B18A98F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" name="Скругленный прямоугольник 20">
              <a:extLst>
                <a:ext uri="{FF2B5EF4-FFF2-40B4-BE49-F238E27FC236}">
                  <a16:creationId xmlns:a16="http://schemas.microsoft.com/office/drawing/2014/main" id="{770F6D9A-4937-467B-A814-9422D2D5F038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A4E11D32-F38F-45E3-86F8-42753659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28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  <p:sp>
        <p:nvSpPr>
          <p:cNvPr id="14" name="Скругленный прямоугольник 25">
            <a:extLst>
              <a:ext uri="{FF2B5EF4-FFF2-40B4-BE49-F238E27FC236}">
                <a16:creationId xmlns:a16="http://schemas.microsoft.com/office/drawing/2014/main" id="{5C28B4A8-E301-4822-919B-107223CD0B38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32">
            <a:extLst>
              <a:ext uri="{FF2B5EF4-FFF2-40B4-BE49-F238E27FC236}">
                <a16:creationId xmlns:a16="http://schemas.microsoft.com/office/drawing/2014/main" id="{BE41B19D-BFA3-4B52-A2D6-94539CD07470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870890-B5B9-4F02-B5FC-066C5A8F2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637852-0C7C-400E-B7D3-0702021D2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0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FB0DB8-C71C-4468-A809-BAA176EAA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1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D72EC2-1D3F-4258-BFE8-EF9847349A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0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972211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0218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46562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58623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60905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64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074345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4175E-1C94-4685-BC72-03AAC965808E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2237730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BE524-55BD-41C0-82E7-8114E58F8850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34020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33426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D4447-B460-4DB0-9CFC-66C935A85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0651121-A23D-4951-8A6C-CCAA6E230629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E1AA65D5-EADC-4164-A710-DD9B3CFF7818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7" name="Полилиния 10">
                <a:extLst>
                  <a:ext uri="{FF2B5EF4-FFF2-40B4-BE49-F238E27FC236}">
                    <a16:creationId xmlns:a16="http://schemas.microsoft.com/office/drawing/2014/main" id="{0F758A10-4FF6-4991-987C-B7C8064A8BC8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Полилиния 11">
                <a:extLst>
                  <a:ext uri="{FF2B5EF4-FFF2-40B4-BE49-F238E27FC236}">
                    <a16:creationId xmlns:a16="http://schemas.microsoft.com/office/drawing/2014/main" id="{239B1A7B-2558-402F-9E6C-562866F564E3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" name="Полилиния 9">
              <a:extLst>
                <a:ext uri="{FF2B5EF4-FFF2-40B4-BE49-F238E27FC236}">
                  <a16:creationId xmlns:a16="http://schemas.microsoft.com/office/drawing/2014/main" id="{95E5F91D-90AF-4976-AF65-87B600E02D65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07154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DB5CC2-FE94-499A-81AC-03B2E3B1B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8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E96FBA-9F06-48D5-A183-34D9D0527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3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558400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327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353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747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350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AB45831-5A41-46A7-B645-FC8DCFF7E160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5499BEF-B29B-4A40-9FF8-F5E97061F4EA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187B8539-809B-4A0C-B14A-114150ED915B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9AC1D955-736E-4722-8443-5EFD7F911D86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3C2F349-F7F4-4239-909A-C3C64658F881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7743953A-80E7-48E7-9847-E6E6B1C16F34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C7B4D9C7-27B9-42B4-8FDC-4340D7394108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1F7E952-F142-486F-9050-2D658F733E47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9B2A136-0098-4785-B1B0-8A292625B393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90EDCCE0-E2D9-42A2-82C0-FEA957BD0309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6F74694-0E43-4D57-B090-9DE31101D8F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04ABC4E-6181-4CCF-BBB0-A5D9AF610446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8F03B812-922F-4B27-917D-AD56E4AD5FFF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BFC4D9A8-03A0-4352-84AA-AC3C4C55934F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B038F8D0-C86F-4CD6-9FD1-EE6CF08D72E9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2346C28E-8C16-4412-92BE-CAD14CB55447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367C985C-5EA3-4113-8CAE-5800FDAD8DBE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EA689CA-605A-4CCE-BC14-174F03359B9B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A47ABF8D-3F98-4027-B5BC-553D579BB9DC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45890F30-3FDF-4C72-B741-661A9448619A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DE95B04C-B0D0-422D-858F-671976B0B72D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D567FA7-4ABB-4F6F-A4C9-AB9C0D396BE5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600F942-65B4-4BE4-8925-1E74E03FF4D5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00CF7F86-9C33-4DD6-A7D4-041A32543DCA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F9ADFF9B-B1D0-443D-A386-64F27C445630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8774382-C3ED-4451-8AB2-E7835534B68D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7910AA9C-48C9-4DF5-B28D-8D8547C5128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F9D74A4F-278D-4EAB-891B-2BB8C83F17AA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97D43275-00D0-4A95-AF46-1C9EF0631964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B32A5978-E67F-4D44-9D93-2D2D65703054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29D96B5F-5AB1-4B05-A66C-7C55E619B5EF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882BA2A2-3B79-4250-BB7B-A1A528247589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1B7AC49-D01B-496E-9A84-AC9354524B16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E28468C2-53E4-4E9F-A8D4-DD0D1F1D0F1E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0F256EE9-D98F-43C0-B124-994560BF887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8DCDEC0C-CCE1-49F2-9181-F9AF4895127A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06F50BF8-8B9E-4E29-BA11-6DE268C05F0C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7F73754-16C5-4B12-B51A-8EC1FA821B27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6AAE0147-1EE3-4EFE-AE7E-B6FD369A26D2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8FB95073-8E46-4B32-A779-DEDEF101AA14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03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702" r:id="rId43"/>
    <p:sldLayoutId id="2147483759" r:id="rId44"/>
    <p:sldLayoutId id="2147483756" r:id="rId45"/>
    <p:sldLayoutId id="2147483703" r:id="rId46"/>
    <p:sldLayoutId id="2147483738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57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  <p:sldLayoutId id="2147483716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9" r:id="rId73"/>
    <p:sldLayoutId id="2147483740" r:id="rId74"/>
    <p:sldLayoutId id="2147483730" r:id="rId75"/>
    <p:sldLayoutId id="2147483731" r:id="rId76"/>
    <p:sldLayoutId id="2147483732" r:id="rId77"/>
    <p:sldLayoutId id="2147483735" r:id="rId78"/>
    <p:sldLayoutId id="2147483739" r:id="rId79"/>
    <p:sldLayoutId id="2147483737" r:id="rId80"/>
    <p:sldLayoutId id="2147483760" r:id="rId81"/>
    <p:sldLayoutId id="2147483761" r:id="rId8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>
          <p15:clr>
            <a:srgbClr val="FDE53C"/>
          </p15:clr>
        </p15:guide>
        <p15:guide id="14" pos="7265">
          <p15:clr>
            <a:srgbClr val="FDE53C"/>
          </p15:clr>
        </p15:guide>
        <p15:guide id="16" orient="horz" pos="3906">
          <p15:clr>
            <a:srgbClr val="FDE53C"/>
          </p15:clr>
        </p15:guide>
        <p15:guide id="17" pos="5110">
          <p15:clr>
            <a:srgbClr val="FDE53C"/>
          </p15:clr>
        </p15:guide>
        <p15:guide id="18" pos="2547">
          <p15:clr>
            <a:srgbClr val="FDE53C"/>
          </p15:clr>
        </p15:guide>
        <p15:guide id="19" pos="3840">
          <p15:clr>
            <a:srgbClr val="FDE53C"/>
          </p15:clr>
        </p15:guide>
        <p15:guide id="22" orient="horz" pos="436">
          <p15:clr>
            <a:srgbClr val="FDE53C"/>
          </p15:clr>
        </p15:guide>
        <p15:guide id="23" orient="horz" pos="1117">
          <p15:clr>
            <a:srgbClr val="FDE53C"/>
          </p15:clr>
        </p15:guide>
        <p15:guide id="24" pos="2116">
          <p15:clr>
            <a:srgbClr val="FDE53C"/>
          </p15:clr>
        </p15:guide>
        <p15:guide id="25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BB86636-816C-4E7E-9F22-FC289CD85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91818"/>
            <a:ext cx="10220325" cy="1828193"/>
          </a:xfrm>
        </p:spPr>
        <p:txBody>
          <a:bodyPr/>
          <a:lstStyle/>
          <a:p>
            <a:r>
              <a:rPr lang="ru-RU" dirty="0"/>
              <a:t>Фоновая работа, 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182166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Проигрывание медиа</a:t>
            </a:r>
            <a:endParaRPr lang="en-US" sz="2000" dirty="0"/>
          </a:p>
          <a:p>
            <a:pPr lvl="2"/>
            <a:r>
              <a:rPr lang="ru-RU" sz="2000" dirty="0"/>
              <a:t>VPN</a:t>
            </a:r>
            <a:endParaRPr lang="en-US" sz="2000" dirty="0"/>
          </a:p>
          <a:p>
            <a:pPr lvl="2"/>
            <a:r>
              <a:rPr lang="ru-RU" sz="2000" dirty="0"/>
              <a:t>Межпроцессное взаимодействие</a:t>
            </a:r>
            <a:endParaRPr lang="en-US" sz="2000" dirty="0"/>
          </a:p>
          <a:p>
            <a:pPr lvl="2"/>
            <a:r>
              <a:rPr lang="ru-RU" sz="2000" dirty="0"/>
              <a:t>Видео- и аудио-звонки</a:t>
            </a:r>
          </a:p>
        </p:txBody>
      </p:sp>
    </p:spTree>
    <p:extLst>
      <p:ext uri="{BB962C8B-B14F-4D97-AF65-F5344CB8AC3E}">
        <p14:creationId xmlns:p14="http://schemas.microsoft.com/office/powerpoint/2010/main" val="54952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Проигрывание медиа</a:t>
            </a:r>
            <a:endParaRPr lang="en-US" sz="2000" dirty="0"/>
          </a:p>
          <a:p>
            <a:pPr lvl="2"/>
            <a:r>
              <a:rPr lang="ru-RU" sz="2000" dirty="0"/>
              <a:t>VPN</a:t>
            </a:r>
            <a:endParaRPr lang="en-US" sz="2000" dirty="0"/>
          </a:p>
          <a:p>
            <a:pPr lvl="2"/>
            <a:r>
              <a:rPr lang="ru-RU" sz="2000" dirty="0"/>
              <a:t>Межпроцессное взаимодействие</a:t>
            </a:r>
            <a:endParaRPr lang="en-US" sz="2000" dirty="0"/>
          </a:p>
          <a:p>
            <a:pPr lvl="2"/>
            <a:r>
              <a:rPr lang="ru-RU" sz="2000" dirty="0"/>
              <a:t>Видео- и аудио-звонки</a:t>
            </a:r>
          </a:p>
          <a:p>
            <a:pPr lvl="2"/>
            <a:r>
              <a:rPr lang="ru-RU" sz="2000" dirty="0"/>
              <a:t>Другие долгие задачи</a:t>
            </a:r>
            <a:r>
              <a:rPr lang="en-US" sz="2000" dirty="0"/>
              <a:t> </a:t>
            </a:r>
            <a:r>
              <a:rPr lang="ru-RU" sz="2000" dirty="0"/>
              <a:t>с уведомлением о работе для пользователей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–</a:t>
            </a:r>
            <a:r>
              <a:rPr lang="ru-RU" dirty="0"/>
              <a:t> типы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CC980DCB-B3A4-40DC-A9B1-7D828834F0EE}"/>
              </a:ext>
            </a:extLst>
          </p:cNvPr>
          <p:cNvSpPr txBox="1">
            <a:spLocks/>
          </p:cNvSpPr>
          <p:nvPr/>
        </p:nvSpPr>
        <p:spPr>
          <a:xfrm>
            <a:off x="671514" y="2018599"/>
            <a:ext cx="8701086" cy="418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По способу использования</a:t>
            </a:r>
            <a:endParaRPr lang="en-US" sz="2000" dirty="0"/>
          </a:p>
          <a:p>
            <a:pPr lvl="2"/>
            <a:r>
              <a:rPr lang="en-US" sz="1800" dirty="0"/>
              <a:t>Started</a:t>
            </a:r>
          </a:p>
          <a:p>
            <a:pPr lvl="2"/>
            <a:r>
              <a:rPr lang="en-US" sz="1800" dirty="0"/>
              <a:t>Bounded</a:t>
            </a:r>
            <a:endParaRPr lang="en-US" sz="2000" b="1" dirty="0"/>
          </a:p>
          <a:p>
            <a:pPr lvl="1"/>
            <a:r>
              <a:rPr lang="ru-RU" sz="2000" dirty="0"/>
              <a:t>По взаимодействию с пользователем </a:t>
            </a:r>
            <a:endParaRPr lang="en-US" sz="2000" dirty="0"/>
          </a:p>
          <a:p>
            <a:pPr lvl="2"/>
            <a:r>
              <a:rPr lang="en-US" sz="1800" dirty="0"/>
              <a:t>Background</a:t>
            </a:r>
          </a:p>
          <a:p>
            <a:pPr lvl="2"/>
            <a:r>
              <a:rPr lang="en-US" sz="1800" dirty="0"/>
              <a:t>Foreground</a:t>
            </a:r>
          </a:p>
        </p:txBody>
      </p:sp>
    </p:spTree>
    <p:extLst>
      <p:ext uri="{BB962C8B-B14F-4D97-AF65-F5344CB8AC3E}">
        <p14:creationId xmlns:p14="http://schemas.microsoft.com/office/powerpoint/2010/main" val="221624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Started Background</a:t>
            </a:r>
            <a:endParaRPr lang="ru-R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7C9F02-88F0-A8AF-0E98-6EABEA217AB5}"/>
              </a:ext>
            </a:extLst>
          </p:cNvPr>
          <p:cNvSpPr txBox="1"/>
          <p:nvPr/>
        </p:nvSpPr>
        <p:spPr>
          <a:xfrm>
            <a:off x="677334" y="1773239"/>
            <a:ext cx="11514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&lt;?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xml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?&gt;</a:t>
            </a: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xmlns:android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xmlns:tools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="http://schemas.android.com/tools"&gt;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application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activity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activity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application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1517D9-4553-25F8-B59E-A1399C603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7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Started Background</a:t>
            </a:r>
            <a:endParaRPr lang="ru-R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7C9F02-88F0-A8AF-0E98-6EABEA217AB5}"/>
              </a:ext>
            </a:extLst>
          </p:cNvPr>
          <p:cNvSpPr txBox="1"/>
          <p:nvPr/>
        </p:nvSpPr>
        <p:spPr>
          <a:xfrm>
            <a:off x="677334" y="1773239"/>
            <a:ext cx="115146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.onCreate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onDestroy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.onDestroy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stopSelf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stopSelf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startId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data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START_FLAG_REDELIVERY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{}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START_FLAG_RETRY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{}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START_STICKY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START_REDELIVER_INTENT | START_NOT_STICKY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IBinder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Started Background</a:t>
            </a:r>
            <a:endParaRPr lang="ru-R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7C9F02-88F0-A8AF-0E98-6EABEA217AB5}"/>
              </a:ext>
            </a:extLst>
          </p:cNvPr>
          <p:cNvSpPr txBox="1"/>
          <p:nvPr/>
        </p:nvSpPr>
        <p:spPr>
          <a:xfrm>
            <a:off x="677334" y="1773239"/>
            <a:ext cx="115146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: Service()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onCreate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super.onCreate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onDestroy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super.onDestroy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stopSelf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stopSelf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startId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data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START_FLAG_REDELIVERY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{}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START_FLAG_RETRY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{}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START_STICKY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START_REDELIVER_INTENT | START_NOT_STICKY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onBind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?):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IBinder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null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0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Started Background</a:t>
            </a:r>
            <a:endParaRPr lang="ru-R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7C9F02-88F0-A8AF-0E98-6EABEA217AB5}"/>
              </a:ext>
            </a:extLst>
          </p:cNvPr>
          <p:cNvSpPr txBox="1"/>
          <p:nvPr/>
        </p:nvSpPr>
        <p:spPr>
          <a:xfrm>
            <a:off x="677334" y="1773239"/>
            <a:ext cx="115146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ComponentActivity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Bundle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persistentState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PersistableBundle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stopService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super.onCreate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persistentState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1600" dirty="0">
              <a:solidFill>
                <a:srgbClr val="808080"/>
              </a:solidFill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: Service()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stopSelf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stopSelf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when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flags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START_FLAG_REDELIVERY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-&gt; {}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START_FLAG_RETRY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-&gt; {}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START_STICKY // START_REDELIVER_INTENT | START_NOT_STICKY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3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Bounded Background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3F91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LocalBinder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3F91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onUnbind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Boolean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.onUnbind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3F91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onRebind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.onRebind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3F91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IBinder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binder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871094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START_STICKY</a:t>
            </a:r>
            <a:endParaRPr kumimoji="0" lang="en-US" altLang="ru-RU" sz="1800" b="0" i="1" u="none" strike="noStrike" cap="none" normalizeH="0" baseline="0" dirty="0">
              <a:ln>
                <a:noFill/>
              </a:ln>
              <a:solidFill>
                <a:srgbClr val="871094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inner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LocalBinder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BindService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get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@BindService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Bounded Background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ComponentActivity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onServiceConnected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ComponentName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IBinder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?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BindService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LocalBinder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onServiceDisconnected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ComponentName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startService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BIND_AUTO_CREATE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.onStart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unbindService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.onStop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3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616697"/>
          </a:xfrm>
        </p:spPr>
        <p:txBody>
          <a:bodyPr>
            <a:normAutofit/>
          </a:bodyPr>
          <a:lstStyle/>
          <a:p>
            <a:r>
              <a:rPr lang="en-US" dirty="0"/>
              <a:t>Service: Bounded + Started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B8EE9D-312E-B9B8-B261-F2C77017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96" y="1431551"/>
            <a:ext cx="4889007" cy="52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9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35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Foreground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ru-RU" sz="1800" b="0" i="1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&lt;?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xml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version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="1.0"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encoding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="utf-8"</a:t>
            </a:r>
            <a:r>
              <a:rPr lang="ru-RU" sz="1800" b="0" i="1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?&gt;</a:t>
            </a:r>
            <a:br>
              <a:rPr lang="ru-RU" sz="1800" b="0" i="1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&lt;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manifest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xmlns:android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="http://schemas.android.com/apk/res/android"</a:t>
            </a:r>
            <a:b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  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xmlns:tools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="http://schemas.android.com/tools"&gt;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  <a:ea typeface="+mn-ea"/>
                <a:cs typeface="+mn-cs"/>
              </a:rPr>
            </a:br>
            <a:br>
              <a:rPr lang="ru-RU" sz="1800" b="0" i="0" kern="120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  <a:ea typeface="+mn-ea"/>
                <a:cs typeface="+mn-cs"/>
              </a:rPr>
              <a:t>    </a:t>
            </a:r>
            <a:r>
              <a:rPr lang="ru-RU" sz="1800" b="0" i="0" kern="120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  <a:ea typeface="+mn-ea"/>
                <a:cs typeface="+mn-cs"/>
              </a:rPr>
              <a:t>&lt;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+mn-ea"/>
                <a:cs typeface="+mn-cs"/>
              </a:rPr>
              <a:t>uses-permission</a:t>
            </a:r>
            <a:r>
              <a:rPr lang="ru-RU" sz="1800" b="0" i="0" kern="120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+mn-ea"/>
                <a:cs typeface="+mn-cs"/>
              </a:rPr>
              <a:t>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+mn-ea"/>
                <a:cs typeface="+mn-cs"/>
              </a:rPr>
              <a:t>android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  <a:ea typeface="+mn-ea"/>
                <a:cs typeface="+mn-cs"/>
              </a:rPr>
              <a:t>:name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="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android.permission.FOREGROUND_SERVICE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"</a:t>
            </a:r>
            <a:r>
              <a:rPr lang="ru-RU" sz="1800" b="0" i="0" kern="120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  <a:ea typeface="+mn-ea"/>
                <a:cs typeface="+mn-cs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android.permission.RECORD_AUDIO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android.permission.CAMERA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/&gt;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   &lt;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application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b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       &lt;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activity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&lt;/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activity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  <a:ea typeface="+mn-ea"/>
                <a:cs typeface="+mn-cs"/>
              </a:rPr>
            </a:br>
            <a:br>
              <a:rPr lang="ru-RU" sz="1800" b="0" i="0" kern="120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  <a:ea typeface="+mn-ea"/>
                <a:cs typeface="+mn-cs"/>
              </a:rPr>
              <a:t>        &lt;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+mn-ea"/>
                <a:cs typeface="+mn-cs"/>
              </a:rPr>
              <a:t>service</a:t>
            </a:r>
            <a:r>
              <a:rPr lang="ru-RU" sz="1800" b="0" i="0" kern="120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+mn-ea"/>
                <a:cs typeface="+mn-cs"/>
              </a:rPr>
              <a:t>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+mn-ea"/>
                <a:cs typeface="+mn-cs"/>
              </a:rPr>
              <a:t>android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  <a:ea typeface="+mn-ea"/>
                <a:cs typeface="+mn-cs"/>
              </a:rPr>
              <a:t>:name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=".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ForegroundService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" 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+mn-ea"/>
                <a:cs typeface="+mn-cs"/>
              </a:rPr>
              <a:t>android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  <a:ea typeface="+mn-ea"/>
                <a:cs typeface="+mn-cs"/>
              </a:rPr>
              <a:t>:foregroundServiceType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="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camera|microphone</a:t>
            </a:r>
            <a:r>
              <a:rPr lang="ru-RU" sz="1800" b="0" i="0" kern="120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+mn-ea"/>
                <a:cs typeface="+mn-cs"/>
              </a:rPr>
              <a:t>"</a:t>
            </a:r>
            <a:r>
              <a:rPr lang="ru-RU" sz="1800" b="0" i="0" kern="120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  <a:ea typeface="+mn-ea"/>
                <a:cs typeface="+mn-cs"/>
              </a:rPr>
              <a:t>/&gt;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  <a:ea typeface="+mn-ea"/>
                <a:cs typeface="+mn-cs"/>
              </a:rPr>
            </a:br>
            <a:br>
              <a:rPr lang="ru-RU" dirty="0">
                <a:solidFill>
                  <a:srgbClr val="808080"/>
                </a:solidFill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    &lt;/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application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&gt;</a:t>
            </a:r>
            <a:b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b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</a:b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&lt;/</a:t>
            </a:r>
            <a:r>
              <a:rPr lang="ru-RU" sz="1800" b="0" i="0" kern="120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manifest</a:t>
            </a:r>
            <a:r>
              <a:rPr lang="ru-RU" sz="1800" b="0" i="0" kern="120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&gt;</a:t>
            </a:r>
            <a:endParaRPr lang="ru-RU" sz="1600" dirty="0">
              <a:solidFill>
                <a:srgbClr val="80808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839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Foreground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ForegroundService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Service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(1,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(), FOREGROUND_SERVICE_TYPE_MANIFEST)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(1,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(), FOREGROUND_SERVICE_TYPE_LOCATION)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(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()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FOREGROUND_SERVICE_TYPE_CAMERA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FOREGROUND_SERVICE_TYPE_MICROPHONE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()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.onStartCommand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flags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…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IBinder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3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Service: Foreground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ForegroundActivity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Bundle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.startForegroundService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ForegroundService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0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Уведомления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D830A91-7335-F7CE-0833-7825E78735FF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429461F-1992-53FA-90CE-49F9A3E539F5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8FF36CF-DB12-F757-2B0F-9A8A3685054D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29ECB8F-DDD6-EE2D-0DD0-C3F61D41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67" y="1588715"/>
            <a:ext cx="3021666" cy="504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1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ForegroundService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: Service()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onStartCommand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flags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Int,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Int): Int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if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Build.VERSION.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Build.VERSION_CODES.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(1,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(), FOREGROUND_SERVICE_TYPE_MANIFEST)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(1, 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(), FOREGROUND_SERVICE_TYPE_LOCATION)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if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Build.VERSION.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Build.VERSION_CODES.</a:t>
            </a:r>
            <a:r>
              <a:rPr kumimoji="0" lang="ru-RU" altLang="ru-RU" sz="15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1,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()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FOREGROUND_SERVICE_TYPE_CAMERA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FOREGROUND_SERVICE_TYPE_MICROPHONE</a:t>
            </a:r>
            <a:b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}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else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{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startForeground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(1,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return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super.onStartCommand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flags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…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fun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onBind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?):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IBinder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? 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null</a:t>
            </a:r>
            <a:b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6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dirty="0"/>
              <a:t>Notification</a:t>
            </a:r>
            <a:r>
              <a:rPr lang="ru-RU" sz="2000" dirty="0"/>
              <a:t> – описание самого 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1457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dirty="0"/>
              <a:t>Notification</a:t>
            </a:r>
            <a:r>
              <a:rPr lang="ru-RU" sz="2000" dirty="0"/>
              <a:t> – описание самого уведомления</a:t>
            </a:r>
          </a:p>
          <a:p>
            <a:pPr lvl="2"/>
            <a:r>
              <a:rPr lang="en-US" sz="2000" dirty="0" err="1"/>
              <a:t>NotificationChannel</a:t>
            </a:r>
            <a:r>
              <a:rPr lang="ru-RU" sz="2000" dirty="0"/>
              <a:t> – описание канала</a:t>
            </a:r>
            <a:r>
              <a:rPr lang="en-US" sz="2000" dirty="0"/>
              <a:t>, </a:t>
            </a:r>
            <a:r>
              <a:rPr lang="ru-RU" sz="2000" dirty="0"/>
              <a:t>в который входит уведомления. Позволяет описать общие настройки и отображается в настройках</a:t>
            </a:r>
            <a:r>
              <a:rPr lang="en-US" sz="2000" dirty="0"/>
              <a:t>, </a:t>
            </a:r>
            <a:r>
              <a:rPr lang="ru-RU" sz="2000" dirty="0"/>
              <a:t>чтобы пользователь мог отключить уведомления по каналу.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747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dirty="0"/>
              <a:t>Notification</a:t>
            </a:r>
            <a:r>
              <a:rPr lang="ru-RU" sz="2000" dirty="0"/>
              <a:t> – описание самого уведомления</a:t>
            </a:r>
          </a:p>
          <a:p>
            <a:pPr lvl="2"/>
            <a:r>
              <a:rPr lang="en-US" sz="2000" dirty="0" err="1"/>
              <a:t>NotificationChannel</a:t>
            </a:r>
            <a:r>
              <a:rPr lang="ru-RU" sz="2000" dirty="0"/>
              <a:t> – описание канала</a:t>
            </a:r>
            <a:r>
              <a:rPr lang="en-US" sz="2000" dirty="0"/>
              <a:t>, </a:t>
            </a:r>
            <a:r>
              <a:rPr lang="ru-RU" sz="2000" dirty="0"/>
              <a:t>в который входит уведомления. Позволяет описать общие настройки и отображается в настройках</a:t>
            </a:r>
            <a:r>
              <a:rPr lang="en-US" sz="2000" dirty="0"/>
              <a:t>, </a:t>
            </a:r>
            <a:r>
              <a:rPr lang="ru-RU" sz="2000" dirty="0"/>
              <a:t>чтобы пользователь мог отключить уведомления по каналу.</a:t>
            </a:r>
            <a:endParaRPr lang="en-US" sz="2000" dirty="0"/>
          </a:p>
          <a:p>
            <a:pPr lvl="2"/>
            <a:r>
              <a:rPr lang="en-US" sz="2000" dirty="0" err="1"/>
              <a:t>NotificationGroup</a:t>
            </a:r>
            <a:r>
              <a:rPr lang="ru-RU" sz="2000" dirty="0"/>
              <a:t> – группировка каналов на экране настроек</a:t>
            </a:r>
            <a:endParaRPr lang="en-US" sz="2000" dirty="0"/>
          </a:p>
          <a:p>
            <a:pPr marL="269875" lvl="2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7877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dirty="0"/>
              <a:t>Notification</a:t>
            </a:r>
            <a:r>
              <a:rPr lang="ru-RU" sz="2000" dirty="0"/>
              <a:t> – описание самого уведомления</a:t>
            </a:r>
          </a:p>
          <a:p>
            <a:pPr lvl="2"/>
            <a:r>
              <a:rPr lang="en-US" sz="2000" dirty="0" err="1"/>
              <a:t>NotificationChannel</a:t>
            </a:r>
            <a:r>
              <a:rPr lang="ru-RU" sz="2000" dirty="0"/>
              <a:t> – описание канала</a:t>
            </a:r>
            <a:r>
              <a:rPr lang="en-US" sz="2000" dirty="0"/>
              <a:t>, </a:t>
            </a:r>
            <a:r>
              <a:rPr lang="ru-RU" sz="2000" dirty="0"/>
              <a:t>в который входит уведомления. Позволяет описать общие настройки и отображается в настройках</a:t>
            </a:r>
            <a:r>
              <a:rPr lang="en-US" sz="2000" dirty="0"/>
              <a:t>, </a:t>
            </a:r>
            <a:r>
              <a:rPr lang="ru-RU" sz="2000" dirty="0"/>
              <a:t>чтобы пользователь мог отключить уведомления по каналу.</a:t>
            </a:r>
            <a:endParaRPr lang="en-US" sz="2000" dirty="0"/>
          </a:p>
          <a:p>
            <a:pPr lvl="2"/>
            <a:r>
              <a:rPr lang="en-US" sz="2000" dirty="0" err="1"/>
              <a:t>NotificationGroup</a:t>
            </a:r>
            <a:r>
              <a:rPr lang="ru-RU" sz="2000" dirty="0"/>
              <a:t> – группировка каналов на экране настроек</a:t>
            </a:r>
          </a:p>
          <a:p>
            <a:pPr lvl="2"/>
            <a:r>
              <a:rPr lang="en-US" sz="2000" dirty="0" err="1"/>
              <a:t>NotificationManager</a:t>
            </a:r>
            <a:r>
              <a:rPr lang="ru-RU" sz="2000" dirty="0"/>
              <a:t> – отвечает за показ и удаление уведомлений</a:t>
            </a:r>
            <a:r>
              <a:rPr lang="en-US" sz="2000" dirty="0"/>
              <a:t>, </a:t>
            </a:r>
            <a:r>
              <a:rPr lang="ru-RU" sz="2000" dirty="0"/>
              <a:t>а так же создание каналов и групп</a:t>
            </a:r>
          </a:p>
        </p:txBody>
      </p:sp>
    </p:spTree>
    <p:extLst>
      <p:ext uri="{BB962C8B-B14F-4D97-AF65-F5344CB8AC3E}">
        <p14:creationId xmlns:p14="http://schemas.microsoft.com/office/powerpoint/2010/main" val="246186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3366029" cy="64424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8A16FE18-CD2F-7B4D-BA1B-626140CA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8465"/>
              </p:ext>
            </p:extLst>
          </p:nvPr>
        </p:nvGraphicFramePr>
        <p:xfrm>
          <a:off x="4630969" y="719666"/>
          <a:ext cx="6883698" cy="31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855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758843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6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Service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Notifications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718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Firebase Cloud Messaging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94609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WorkManager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876325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System Restriction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4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6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  <a:r>
              <a:rPr lang="en-US" dirty="0"/>
              <a:t>. </a:t>
            </a:r>
            <a:r>
              <a:rPr lang="ru-RU" dirty="0"/>
              <a:t>Разбор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6FEAEA-40FB-616D-CD63-8961E5B3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DE88C5A-9F9C-50A0-F1D1-75C012BF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1" y="2156432"/>
            <a:ext cx="5049871" cy="254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  <a:r>
              <a:rPr lang="en-US" dirty="0"/>
              <a:t>. </a:t>
            </a:r>
            <a:r>
              <a:rPr lang="ru-RU" dirty="0"/>
              <a:t>Стиль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6FEAEA-40FB-616D-CD63-8961E5B3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E89E50F3-A300-426E-34B1-F325532B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54" y="1671916"/>
            <a:ext cx="9293292" cy="41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0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  <a:r>
              <a:rPr lang="en-US" dirty="0"/>
              <a:t>. </a:t>
            </a:r>
            <a:r>
              <a:rPr lang="ru-RU" dirty="0"/>
              <a:t>Важность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6FEAEA-40FB-616D-CD63-8961E5B3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1463670-1844-1B02-B839-5BDCE588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1864678"/>
            <a:ext cx="9005146" cy="40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197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773238"/>
            <a:ext cx="115146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NotificationChannelGroupCompat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groupId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"My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setDescription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"My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description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NotificationChannelCompat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channelId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importance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NotificationManager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IMPORTANCE_HIGH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"My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setDescription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"My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description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groupId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setSound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setVibrationPattern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setLightsEnabled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setLightColor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manager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.createNotificationChannelGroup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myGroup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manager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.createNotificationChannel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myChannel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6FEAEA-40FB-616D-CD63-8961E5B3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79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232694"/>
            <a:ext cx="11514666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manager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NotificationManagerCompat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3F91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channelId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createChannel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manager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channelId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"Text"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PendingIntent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java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FLAG_IMMUTABLE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FLAG_UPDATE_CURRENT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.currentTimeMillis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setShowWhen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.BigTextStyle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bigText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long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long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…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setPriority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PRIORITY_HIGH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only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7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lower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setOngoing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setSmallIcon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ic_launcher_foreground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addAction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NotificationCompat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"Hi"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setLargeIcon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setCustomContentView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setDeleteIntent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setGroup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("")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9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6FEAEA-40FB-616D-CD63-8961E5B3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E010BAC-AA4E-9998-023C-9623F53A5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51" y="1339012"/>
            <a:ext cx="2391149" cy="533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DEFE568D-86A6-E096-9099-010856492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9013"/>
            <a:ext cx="2391148" cy="533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99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468186" cy="1081088"/>
          </a:xfrm>
        </p:spPr>
        <p:txBody>
          <a:bodyPr>
            <a:normAutofit/>
          </a:bodyPr>
          <a:lstStyle/>
          <a:p>
            <a:r>
              <a:rPr lang="ru-RU" dirty="0"/>
              <a:t>Разрешение на уведомления </a:t>
            </a:r>
            <a:r>
              <a:rPr lang="en-US" dirty="0"/>
              <a:t>Android 13 (API 33)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4049-E7B1-4D8B-CA47-FE06271DD156}"/>
              </a:ext>
            </a:extLst>
          </p:cNvPr>
          <p:cNvSpPr txBox="1"/>
          <p:nvPr/>
        </p:nvSpPr>
        <p:spPr>
          <a:xfrm>
            <a:off x="677334" y="1567607"/>
            <a:ext cx="115146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&lt;?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?&gt;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.</a:t>
            </a:r>
            <a:r>
              <a:rPr lang="en-US" altLang="ru-RU" sz="1600" dirty="0">
                <a:solidFill>
                  <a:srgbClr val="067D17"/>
                </a:solidFill>
                <a:latin typeface="JetBrains Mono"/>
              </a:rPr>
              <a:t>POST_NOTIFICATIONS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/&gt;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&lt;/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7" name="Picture 5" descr="Notification runtime permission-Android13 - droidcon">
            <a:extLst>
              <a:ext uri="{FF2B5EF4-FFF2-40B4-BE49-F238E27FC236}">
                <a16:creationId xmlns:a16="http://schemas.microsoft.com/office/drawing/2014/main" id="{E5D9B1B3-3BEE-4C88-25D6-56B0F308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32694"/>
            <a:ext cx="43434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8">
            <a:extLst>
              <a:ext uri="{FF2B5EF4-FFF2-40B4-BE49-F238E27FC236}">
                <a16:creationId xmlns:a16="http://schemas.microsoft.com/office/drawing/2014/main" id="{3A530D8B-12B0-8181-B978-E9678AC4C1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5" y="3979479"/>
            <a:ext cx="7177086" cy="1913321"/>
          </a:xfrm>
        </p:spPr>
        <p:txBody>
          <a:bodyPr>
            <a:normAutofit/>
          </a:bodyPr>
          <a:lstStyle/>
          <a:p>
            <a:pPr marL="269875" lvl="2" indent="0">
              <a:buNone/>
            </a:pPr>
            <a:r>
              <a:rPr lang="ru-RU" sz="2000" dirty="0"/>
              <a:t>Без разрешения уведомление будет отображено если это уведомление от:</a:t>
            </a:r>
            <a:endParaRPr lang="en-US" sz="2000" dirty="0"/>
          </a:p>
          <a:p>
            <a:pPr lvl="2"/>
            <a:r>
              <a:rPr lang="en-US" sz="2000" dirty="0"/>
              <a:t>Foreground Service</a:t>
            </a:r>
          </a:p>
          <a:p>
            <a:pPr lvl="2"/>
            <a:r>
              <a:rPr lang="ru-RU" sz="2000" dirty="0"/>
              <a:t>Музыкального плеера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124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ru-RU" dirty="0"/>
              <a:t>Уведомления</a:t>
            </a:r>
            <a:r>
              <a:rPr lang="en-US" dirty="0"/>
              <a:t>. </a:t>
            </a:r>
            <a:r>
              <a:rPr lang="ru-RU" dirty="0" err="1"/>
              <a:t>Лайфхак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EB98D-11A6-81CA-5589-C357FDDD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5" name="Текст 8">
            <a:extLst>
              <a:ext uri="{FF2B5EF4-FFF2-40B4-BE49-F238E27FC236}">
                <a16:creationId xmlns:a16="http://schemas.microsoft.com/office/drawing/2014/main" id="{F4643930-EAA0-095F-2A67-2B191B9055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7177086" cy="1913321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Добавляется через виджет настроек на главном экране</a:t>
            </a:r>
            <a:endParaRPr lang="en-US" sz="2000" dirty="0"/>
          </a:p>
          <a:p>
            <a:pPr lvl="2"/>
            <a:r>
              <a:rPr lang="ru-RU" sz="2000" dirty="0"/>
              <a:t>При удержании даты уведомления раскрывается полное описание</a:t>
            </a:r>
            <a:endParaRPr lang="en-US" sz="2000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3CB52847-F033-D6E3-3608-40DE740F64D5}"/>
              </a:ext>
            </a:extLst>
          </p:cNvPr>
          <p:cNvSpPr txBox="1">
            <a:spLocks/>
          </p:cNvSpPr>
          <p:nvPr/>
        </p:nvSpPr>
        <p:spPr>
          <a:xfrm>
            <a:off x="671515" y="3979479"/>
            <a:ext cx="7177086" cy="19133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2" indent="0">
              <a:buFont typeface="Системный шрифт, обычный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974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FCM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D830A91-7335-F7CE-0833-7825E78735FF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8FF36CF-DB12-F757-2B0F-9A8A3685054D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E711CE1-2C8C-22C6-F4EF-B49D61648261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97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Firebase Cloud Messaging</a:t>
            </a:r>
            <a:endParaRPr lang="ru-RU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F3E5794-B915-1B9E-CADA-17C537BD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0" r="1283" b="3004"/>
          <a:stretch/>
        </p:blipFill>
        <p:spPr bwMode="auto">
          <a:xfrm>
            <a:off x="1879600" y="1991360"/>
            <a:ext cx="8432800" cy="4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9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D830A91-7335-F7CE-0833-7825E78735FF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1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Firebase Assistant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49162-4BBC-36AA-8082-51B1D1C8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402088"/>
            <a:ext cx="4751330" cy="52558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47B91-9D5C-EC5E-63CA-1A213986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02088"/>
            <a:ext cx="4760612" cy="54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0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Firebase Cloud Messaging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499E8-5497-4D92-C683-B0C7BBB22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CC5F7C-9C79-F8B2-23AE-B0AF5FAE4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73515-43EF-4E4B-3744-1A1CA9E0D51C}"/>
              </a:ext>
            </a:extLst>
          </p:cNvPr>
          <p:cNvSpPr txBox="1"/>
          <p:nvPr/>
        </p:nvSpPr>
        <p:spPr>
          <a:xfrm>
            <a:off x="677334" y="1759804"/>
            <a:ext cx="865970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FirebaseSimpleService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:exported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intent-filter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1AA0D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action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com.google.firebase.MESSAGING_EVENT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1AA0D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1AA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1AA0D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intent-filter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0BA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>
              <a:solidFill>
                <a:srgbClr val="BCBF01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rgbClr val="BCBF0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9A1FB-D968-B0E6-71F5-E8F53F397FB2}"/>
              </a:ext>
            </a:extLst>
          </p:cNvPr>
          <p:cNvSpPr txBox="1"/>
          <p:nvPr/>
        </p:nvSpPr>
        <p:spPr>
          <a:xfrm>
            <a:off x="677334" y="4976068"/>
            <a:ext cx="794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'com.google.firebase:firebase-messaging-ktx:23.1.0'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6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6991157" cy="1081088"/>
          </a:xfrm>
        </p:spPr>
        <p:txBody>
          <a:bodyPr>
            <a:normAutofit/>
          </a:bodyPr>
          <a:lstStyle/>
          <a:p>
            <a:r>
              <a:rPr lang="en-US" dirty="0"/>
              <a:t>Firebase Cloud Messaging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499E8-5497-4D92-C683-B0C7BBB22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023E5-DE38-3B67-7CDD-C2C575AD5915}"/>
              </a:ext>
            </a:extLst>
          </p:cNvPr>
          <p:cNvSpPr txBox="1"/>
          <p:nvPr/>
        </p:nvSpPr>
        <p:spPr>
          <a:xfrm>
            <a:off x="677334" y="1668443"/>
            <a:ext cx="99093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FirebaseSimpleService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FirebaseMessagingService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 {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onNewToken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token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sendTokenToServer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token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onMessageReceived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message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RemoteMessage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showNotification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message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try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retrive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token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if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exist</a:t>
            </a: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suspend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getToken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FirebaseMessaging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.getInstance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.await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CC5F7C-9C79-F8B2-23AE-B0AF5FAE4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00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WorkManager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D830A91-7335-F7CE-0833-7825E78735FF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8FF36CF-DB12-F757-2B0F-9A8A3685054D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45ED5B2-B592-5B4F-4C20-19F44023EA7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08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marL="269875" lvl="2" indent="0">
              <a:buNone/>
            </a:pPr>
            <a:r>
              <a:rPr lang="ru-RU" sz="2000" dirty="0"/>
              <a:t>Библиотека для выполнения асинхронных задач в фоне. </a:t>
            </a:r>
            <a:endParaRPr lang="en-US" sz="2000" dirty="0"/>
          </a:p>
          <a:p>
            <a:pPr lvl="2"/>
            <a:r>
              <a:rPr lang="ru-RU" sz="2000" dirty="0"/>
              <a:t>Учитывает состояние системы -</a:t>
            </a:r>
            <a:r>
              <a:rPr lang="en-US" sz="2000" dirty="0"/>
              <a:t> </a:t>
            </a:r>
            <a:r>
              <a:rPr lang="ru-RU" sz="2000" dirty="0"/>
              <a:t>наличие сети или зарядки – и позволяет настраивать ограничения для запуска задач</a:t>
            </a:r>
          </a:p>
          <a:p>
            <a:pPr lvl="2"/>
            <a:r>
              <a:rPr lang="ru-RU" sz="2000" dirty="0"/>
              <a:t>Выполнение одноразовых и периодических задач</a:t>
            </a:r>
          </a:p>
          <a:p>
            <a:pPr lvl="2"/>
            <a:r>
              <a:rPr lang="ru-RU" sz="2000" dirty="0"/>
              <a:t>Гарантирует выполнение задачи даже после перезагрузки устройства</a:t>
            </a:r>
          </a:p>
          <a:p>
            <a:pPr lvl="2"/>
            <a:r>
              <a:rPr lang="ru-RU" sz="2000" dirty="0"/>
              <a:t>Позволяет планировать порядок выполнения задач и следить за их статусом</a:t>
            </a:r>
            <a:endParaRPr lang="en-US" sz="2000" dirty="0"/>
          </a:p>
          <a:p>
            <a:pPr lvl="2"/>
            <a:r>
              <a:rPr lang="ru-RU" sz="2000" dirty="0"/>
              <a:t>Имеет настройку для повтора задач при неуспешном выполнений</a:t>
            </a:r>
          </a:p>
          <a:p>
            <a:pPr lvl="2"/>
            <a:r>
              <a:rPr lang="ru-RU" sz="2000" dirty="0"/>
              <a:t>Экономит системных ресурсов и заряд устройства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153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b="1" dirty="0"/>
              <a:t>Worker</a:t>
            </a:r>
            <a:r>
              <a:rPr lang="en-US" sz="2000" dirty="0"/>
              <a:t> – </a:t>
            </a:r>
            <a:r>
              <a:rPr lang="ru-RU" sz="2000" dirty="0"/>
              <a:t>содержит код задачи</a:t>
            </a:r>
            <a:r>
              <a:rPr lang="en-US" sz="2000" dirty="0"/>
              <a:t>, </a:t>
            </a:r>
            <a:r>
              <a:rPr lang="ru-RU" sz="2000" dirty="0"/>
              <a:t>которая должна выполнится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9640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b="1" dirty="0"/>
              <a:t>Worker</a:t>
            </a:r>
            <a:r>
              <a:rPr lang="en-US" sz="2000" dirty="0"/>
              <a:t> – </a:t>
            </a:r>
            <a:r>
              <a:rPr lang="ru-RU" sz="2000" dirty="0"/>
              <a:t>содержит код задачи</a:t>
            </a:r>
            <a:r>
              <a:rPr lang="en-US" sz="2000" dirty="0"/>
              <a:t>, </a:t>
            </a:r>
            <a:r>
              <a:rPr lang="ru-RU" sz="2000" dirty="0"/>
              <a:t>которая должна выполнится</a:t>
            </a:r>
            <a:endParaRPr lang="en-US" sz="2000" dirty="0"/>
          </a:p>
          <a:p>
            <a:pPr lvl="2"/>
            <a:r>
              <a:rPr lang="en-US" sz="2000" b="1" dirty="0" err="1"/>
              <a:t>WorkerRequest</a:t>
            </a:r>
            <a:r>
              <a:rPr lang="ru-RU" sz="2000" dirty="0"/>
              <a:t> – описание того при каких условиях должна запустить задача</a:t>
            </a:r>
            <a:r>
              <a:rPr lang="en-US" sz="2000" dirty="0"/>
              <a:t>, </a:t>
            </a:r>
            <a:r>
              <a:rPr lang="ru-RU" sz="2000" dirty="0"/>
              <a:t>как часто должна выполняться и какие данные должен получить </a:t>
            </a:r>
            <a:r>
              <a:rPr lang="en-US" sz="2000" dirty="0"/>
              <a:t>Worker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840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b="1" dirty="0"/>
              <a:t>Worker</a:t>
            </a:r>
            <a:r>
              <a:rPr lang="en-US" sz="2000" dirty="0"/>
              <a:t> – </a:t>
            </a:r>
            <a:r>
              <a:rPr lang="ru-RU" sz="2000" dirty="0"/>
              <a:t>содержит код задачи</a:t>
            </a:r>
            <a:r>
              <a:rPr lang="en-US" sz="2000" dirty="0"/>
              <a:t>, </a:t>
            </a:r>
            <a:r>
              <a:rPr lang="ru-RU" sz="2000" dirty="0"/>
              <a:t>которая должна выполнится</a:t>
            </a:r>
            <a:endParaRPr lang="en-US" sz="2000" dirty="0"/>
          </a:p>
          <a:p>
            <a:pPr lvl="2"/>
            <a:r>
              <a:rPr lang="en-US" sz="2000" b="1" dirty="0" err="1"/>
              <a:t>WorkerRequest</a:t>
            </a:r>
            <a:r>
              <a:rPr lang="ru-RU" sz="2000" dirty="0"/>
              <a:t> – описание того при каких условиях должна запустить задача</a:t>
            </a:r>
            <a:r>
              <a:rPr lang="en-US" sz="2000" dirty="0"/>
              <a:t>, </a:t>
            </a:r>
            <a:r>
              <a:rPr lang="ru-RU" sz="2000" dirty="0"/>
              <a:t>как часто должна выполняться и какие данные должен получить </a:t>
            </a:r>
            <a:r>
              <a:rPr lang="en-US" sz="2000" dirty="0"/>
              <a:t>Worker</a:t>
            </a:r>
            <a:endParaRPr lang="ru-RU" sz="2000" dirty="0"/>
          </a:p>
          <a:p>
            <a:pPr lvl="2"/>
            <a:r>
              <a:rPr lang="en-US" sz="2000" b="1" dirty="0"/>
              <a:t>Constraints</a:t>
            </a:r>
            <a:r>
              <a:rPr lang="en-US" sz="2000" dirty="0"/>
              <a:t> – </a:t>
            </a:r>
            <a:r>
              <a:rPr lang="ru-RU" sz="2000" dirty="0"/>
              <a:t>ограничения</a:t>
            </a:r>
            <a:r>
              <a:rPr lang="en-US" sz="2000" dirty="0"/>
              <a:t>, </a:t>
            </a:r>
            <a:r>
              <a:rPr lang="ru-RU" sz="2000" dirty="0"/>
              <a:t>которые передаются в </a:t>
            </a:r>
            <a:r>
              <a:rPr lang="en-US" sz="2000" dirty="0" err="1"/>
              <a:t>WorkerReques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23825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en-US" sz="2000" b="1" dirty="0"/>
              <a:t>Worker</a:t>
            </a:r>
            <a:r>
              <a:rPr lang="en-US" sz="2000" dirty="0"/>
              <a:t> – </a:t>
            </a:r>
            <a:r>
              <a:rPr lang="ru-RU" sz="2000" dirty="0"/>
              <a:t>содержит код задачи</a:t>
            </a:r>
            <a:r>
              <a:rPr lang="en-US" sz="2000" dirty="0"/>
              <a:t>, </a:t>
            </a:r>
            <a:r>
              <a:rPr lang="ru-RU" sz="2000" dirty="0"/>
              <a:t>которая должна выполнится</a:t>
            </a:r>
            <a:endParaRPr lang="en-US" sz="2000" dirty="0"/>
          </a:p>
          <a:p>
            <a:pPr lvl="2"/>
            <a:r>
              <a:rPr lang="en-US" sz="2000" b="1" dirty="0" err="1"/>
              <a:t>WorkerRequest</a:t>
            </a:r>
            <a:r>
              <a:rPr lang="ru-RU" sz="2000" dirty="0"/>
              <a:t> – описание того при каких условиях должна запустить задача</a:t>
            </a:r>
            <a:r>
              <a:rPr lang="en-US" sz="2000" dirty="0"/>
              <a:t>, </a:t>
            </a:r>
            <a:r>
              <a:rPr lang="ru-RU" sz="2000" dirty="0"/>
              <a:t>как часто должна выполняться и какие данные должен получить </a:t>
            </a:r>
            <a:r>
              <a:rPr lang="en-US" sz="2000" dirty="0"/>
              <a:t>Worker</a:t>
            </a:r>
            <a:endParaRPr lang="ru-RU" sz="2000" dirty="0"/>
          </a:p>
          <a:p>
            <a:pPr lvl="2"/>
            <a:r>
              <a:rPr lang="en-US" sz="2000" b="1" dirty="0"/>
              <a:t>Constraints</a:t>
            </a:r>
            <a:r>
              <a:rPr lang="en-US" sz="2000" dirty="0"/>
              <a:t> – </a:t>
            </a:r>
            <a:r>
              <a:rPr lang="ru-RU" sz="2000" dirty="0"/>
              <a:t>ограничения</a:t>
            </a:r>
            <a:r>
              <a:rPr lang="en-US" sz="2000" dirty="0"/>
              <a:t>, </a:t>
            </a:r>
            <a:r>
              <a:rPr lang="ru-RU" sz="2000" dirty="0"/>
              <a:t>которые передаются в </a:t>
            </a:r>
            <a:r>
              <a:rPr lang="en-US" sz="2000" dirty="0" err="1"/>
              <a:t>WorkerRequest</a:t>
            </a:r>
            <a:endParaRPr lang="ru-RU" sz="2000" dirty="0"/>
          </a:p>
          <a:p>
            <a:pPr lvl="2"/>
            <a:r>
              <a:rPr lang="en-US" sz="2000" b="1" dirty="0" err="1"/>
              <a:t>WorkManager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управляет запуском задач</a:t>
            </a:r>
            <a:r>
              <a:rPr lang="en-US" sz="2000" dirty="0"/>
              <a:t>, </a:t>
            </a:r>
            <a:r>
              <a:rPr lang="ru-RU" sz="2000" dirty="0"/>
              <a:t>порядком их выполнения</a:t>
            </a:r>
            <a:r>
              <a:rPr lang="en-US" sz="2000" dirty="0"/>
              <a:t> </a:t>
            </a:r>
            <a:r>
              <a:rPr lang="ru-RU" sz="2000" dirty="0"/>
              <a:t>и позволяет получать информацию о статусе выполнения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5055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: </a:t>
            </a:r>
            <a:r>
              <a:rPr lang="ru-RU" dirty="0"/>
              <a:t>типы задач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 fontScale="92500" lnSpcReduction="20000"/>
          </a:bodyPr>
          <a:lstStyle/>
          <a:p>
            <a:pPr marL="269875" lvl="2" indent="0">
              <a:buNone/>
            </a:pPr>
            <a:r>
              <a:rPr lang="ru-RU" sz="2000" dirty="0"/>
              <a:t>По скорости запуска выполнения задачи</a:t>
            </a:r>
            <a:r>
              <a:rPr lang="en-US" sz="2000" dirty="0"/>
              <a:t>:</a:t>
            </a:r>
            <a:endParaRPr lang="ru-RU" sz="2000" dirty="0"/>
          </a:p>
          <a:p>
            <a:pPr lvl="2"/>
            <a:r>
              <a:rPr lang="ru-RU" sz="2000" dirty="0"/>
              <a:t>Немедленные</a:t>
            </a:r>
            <a:endParaRPr lang="en-US" sz="2000" dirty="0"/>
          </a:p>
          <a:p>
            <a:pPr lvl="2"/>
            <a:r>
              <a:rPr lang="ru-RU" sz="2000" dirty="0"/>
              <a:t>Обычные</a:t>
            </a:r>
            <a:endParaRPr lang="en-US" sz="2000" dirty="0"/>
          </a:p>
          <a:p>
            <a:pPr lvl="2"/>
            <a:r>
              <a:rPr lang="ru-RU" sz="2000" dirty="0"/>
              <a:t>Отложенные </a:t>
            </a:r>
          </a:p>
          <a:p>
            <a:pPr marL="269875" lvl="2" indent="0">
              <a:buNone/>
            </a:pPr>
            <a:endParaRPr lang="ru-RU" sz="2000" dirty="0"/>
          </a:p>
          <a:p>
            <a:pPr marL="269875" lvl="2" indent="0">
              <a:buNone/>
            </a:pPr>
            <a:r>
              <a:rPr lang="ru-RU" sz="2000" dirty="0"/>
              <a:t>По скорости выполнения:</a:t>
            </a:r>
          </a:p>
          <a:p>
            <a:pPr lvl="2">
              <a:buFontTx/>
              <a:buChar char="-"/>
            </a:pPr>
            <a:r>
              <a:rPr lang="ru-RU" sz="2000" dirty="0"/>
              <a:t>Быстрые</a:t>
            </a:r>
            <a:r>
              <a:rPr lang="en-US" sz="2000" dirty="0"/>
              <a:t>: </a:t>
            </a:r>
            <a:r>
              <a:rPr lang="ru-RU" sz="2000" dirty="0"/>
              <a:t>необязательно показывать уведомление</a:t>
            </a:r>
          </a:p>
          <a:p>
            <a:pPr lvl="2">
              <a:buFontTx/>
              <a:buChar char="-"/>
            </a:pPr>
            <a:r>
              <a:rPr lang="ru-RU" sz="2000" dirty="0"/>
              <a:t>Долгие</a:t>
            </a:r>
            <a:r>
              <a:rPr lang="en-US" sz="2000" dirty="0"/>
              <a:t>: </a:t>
            </a:r>
            <a:r>
              <a:rPr lang="ru-RU" sz="2000" dirty="0"/>
              <a:t>необходимо показать уведомление</a:t>
            </a:r>
            <a:r>
              <a:rPr lang="en-US" sz="2000" dirty="0"/>
              <a:t>, </a:t>
            </a:r>
            <a:r>
              <a:rPr lang="ru-RU" sz="2000" dirty="0"/>
              <a:t>чтобы система не убила выполнение</a:t>
            </a:r>
          </a:p>
          <a:p>
            <a:pPr lvl="2">
              <a:buFontTx/>
              <a:buChar char="-"/>
            </a:pPr>
            <a:endParaRPr lang="ru-RU" sz="2000" dirty="0"/>
          </a:p>
          <a:p>
            <a:pPr marL="269875" lvl="2" indent="0">
              <a:buNone/>
            </a:pPr>
            <a:r>
              <a:rPr lang="ru-RU" sz="2000" dirty="0"/>
              <a:t>По типу планирования:</a:t>
            </a:r>
          </a:p>
          <a:p>
            <a:pPr lvl="2"/>
            <a:r>
              <a:rPr lang="ru-RU" sz="2000" dirty="0"/>
              <a:t>Одноразовые</a:t>
            </a:r>
          </a:p>
          <a:p>
            <a:pPr lvl="2"/>
            <a:r>
              <a:rPr lang="ru-RU" sz="2000" dirty="0"/>
              <a:t>Периодические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74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C48747E-569D-8A4E-AF9B-2D54F345299A}"/>
              </a:ext>
            </a:extLst>
          </p:cNvPr>
          <p:cNvGrpSpPr/>
          <p:nvPr/>
        </p:nvGrpSpPr>
        <p:grpSpPr>
          <a:xfrm>
            <a:off x="671512" y="1773238"/>
            <a:ext cx="10874375" cy="4392612"/>
            <a:chOff x="671513" y="1773238"/>
            <a:chExt cx="10647204" cy="3959843"/>
          </a:xfrm>
          <a:solidFill>
            <a:schemeClr val="accent1"/>
          </a:solid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00949C2-91C0-7945-AB05-F236FE6F6811}"/>
                </a:ext>
              </a:extLst>
            </p:cNvPr>
            <p:cNvSpPr/>
            <p:nvPr/>
          </p:nvSpPr>
          <p:spPr>
            <a:xfrm>
              <a:off x="671513" y="1773238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Activity – </a:t>
              </a:r>
              <a:r>
                <a:rPr lang="ru-RU" sz="2000" dirty="0">
                  <a:solidFill>
                    <a:schemeClr val="bg1"/>
                  </a:solidFill>
                </a:rPr>
                <a:t>окно приложения, который видит и с которым взаимодействует пользователь</a:t>
              </a: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665B233B-2D7A-7847-BD9E-24CAB175B5FA}"/>
                </a:ext>
              </a:extLst>
            </p:cNvPr>
            <p:cNvSpPr/>
            <p:nvPr/>
          </p:nvSpPr>
          <p:spPr>
            <a:xfrm>
              <a:off x="671513" y="3786974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 err="1">
                  <a:solidFill>
                    <a:schemeClr val="bg1"/>
                  </a:solidFill>
                </a:rPr>
                <a:t>ContentProvider</a:t>
              </a:r>
              <a:r>
                <a:rPr lang="en-US" sz="2000" dirty="0">
                  <a:solidFill>
                    <a:schemeClr val="bg1"/>
                  </a:solidFill>
                </a:rPr>
                <a:t> –</a:t>
              </a:r>
              <a:r>
                <a:rPr lang="ru-RU" sz="2000" dirty="0">
                  <a:solidFill>
                    <a:schemeClr val="bg1"/>
                  </a:solidFill>
                </a:rPr>
                <a:t> предоставление доступа к данным приложения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6BAD62C8-B0AE-B84D-951C-7D5F4612CF06}"/>
                </a:ext>
              </a:extLst>
            </p:cNvPr>
            <p:cNvSpPr/>
            <p:nvPr/>
          </p:nvSpPr>
          <p:spPr>
            <a:xfrm>
              <a:off x="6040191" y="1775325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Service – </a:t>
              </a:r>
              <a:r>
                <a:rPr lang="ru-RU" sz="2000" dirty="0">
                  <a:solidFill>
                    <a:schemeClr val="bg1"/>
                  </a:solidFill>
                </a:rPr>
                <a:t>выполнение долгих задач</a:t>
              </a:r>
              <a:r>
                <a:rPr lang="en-US" sz="2000" dirty="0">
                  <a:solidFill>
                    <a:schemeClr val="bg1"/>
                  </a:solidFill>
                </a:rPr>
                <a:t>, </a:t>
              </a:r>
              <a:r>
                <a:rPr lang="ru-RU" sz="2000" dirty="0">
                  <a:solidFill>
                    <a:schemeClr val="bg1"/>
                  </a:solidFill>
                </a:rPr>
                <a:t>предоставление функциональности другим приложениям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FEA4A99-7028-6342-A414-2837170A1C55}"/>
                </a:ext>
              </a:extLst>
            </p:cNvPr>
            <p:cNvSpPr/>
            <p:nvPr/>
          </p:nvSpPr>
          <p:spPr>
            <a:xfrm>
              <a:off x="6040191" y="3789061"/>
              <a:ext cx="5278526" cy="1944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/>
              <a:r>
                <a:rPr lang="en-US" sz="2000" dirty="0">
                  <a:solidFill>
                    <a:schemeClr val="bg1"/>
                  </a:solidFill>
                </a:rPr>
                <a:t>Broadcast Receiver</a:t>
              </a:r>
              <a:r>
                <a:rPr lang="ru-RU" sz="2000" dirty="0">
                  <a:solidFill>
                    <a:schemeClr val="bg1"/>
                  </a:solidFill>
                </a:rPr>
                <a:t> – приемник широковещательным сообщений</a:t>
              </a: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171510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9320106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</a:t>
            </a:r>
            <a:r>
              <a:rPr lang="ru-RU" dirty="0"/>
              <a:t>Создание и запуск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002D0-33C6-FB6A-7B72-C17FE9F39D97}"/>
              </a:ext>
            </a:extLst>
          </p:cNvPr>
          <p:cNvSpPr txBox="1"/>
          <p:nvPr/>
        </p:nvSpPr>
        <p:spPr>
          <a:xfrm>
            <a:off x="626534" y="1751490"/>
            <a:ext cx="106395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WorkerParameters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CoroutineWorker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expedited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suspend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getForegroundInfo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ForegroundInfo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ForegroundInfo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notificationId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applicationContext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BaseWorker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important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suspend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doWork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msg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inputData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MSG_KEY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orEmpty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.success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companion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MSG_KEY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"MSG_KEY"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getWorkData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workDataOf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MSG_KEY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09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9360746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</a:t>
            </a:r>
            <a:r>
              <a:rPr lang="ru-RU" dirty="0"/>
              <a:t>Создание и запуск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002D0-33C6-FB6A-7B72-C17FE9F39D97}"/>
              </a:ext>
            </a:extLst>
          </p:cNvPr>
          <p:cNvSpPr txBox="1"/>
          <p:nvPr/>
        </p:nvSpPr>
        <p:spPr>
          <a:xfrm>
            <a:off x="-418562" y="1793557"/>
            <a:ext cx="115742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ru-RU" dirty="0">
                <a:solidFill>
                  <a:srgbClr val="080808"/>
                </a:solidFill>
                <a:latin typeface="JetBrains Mono"/>
              </a:rPr>
              <a:t>   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setRequiredNetworkType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NetworkType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PeriodicWorkRequestBuilder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&gt;(MIN_PERIODIC_INTERVAL_MILLIS,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TimeUnit.MILLISECONDS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OneTimeWorkRequestBuilder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setInitialDelay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(5,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TimeUnit.SECONDS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setExpedited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OutOfQuotaPolicy.RUN_AS_NON_EXPEDITED_WORK_REQUEST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addTag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workManager.enqueue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workManager.getWorkInfosByTagLiveData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observe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{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A7253-BA06-6378-B1AB-540F203A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9482666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</a:t>
            </a:r>
            <a:r>
              <a:rPr lang="ru-RU" dirty="0"/>
              <a:t>Создание и запуск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002D0-33C6-FB6A-7B72-C17FE9F39D97}"/>
              </a:ext>
            </a:extLst>
          </p:cNvPr>
          <p:cNvSpPr txBox="1"/>
          <p:nvPr/>
        </p:nvSpPr>
        <p:spPr>
          <a:xfrm>
            <a:off x="-418562" y="1793557"/>
            <a:ext cx="115742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ru-RU" dirty="0">
                <a:solidFill>
                  <a:srgbClr val="808080"/>
                </a:solidFill>
                <a:latin typeface="JetBrains Mono"/>
              </a:rPr>
              <a:t>   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Constraints.Builder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setRequiredNetworkType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NetworkType.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CONNECTED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PeriodicWorkRequestBuilder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&gt;(MIN_PERIODIC_INTERVAL_MILLIS,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TimeUnit.MILLISECONDS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OneTimeWorkRequestBuilder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&gt;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setInitialDelay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(5,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TimeUnit.SECONDS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setExpedited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OutOfQuotaPolicy.RUN_AS_NON_EXPEDITED_WORK_REQUEST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addTag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workManager.enqueue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workManager.getWorkInfosByTagLiveData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observe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{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A7253-BA06-6378-B1AB-540F203A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28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9675706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</a:t>
            </a:r>
            <a:r>
              <a:rPr lang="ru-RU" dirty="0"/>
              <a:t>Создание и запуск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002D0-33C6-FB6A-7B72-C17FE9F39D97}"/>
              </a:ext>
            </a:extLst>
          </p:cNvPr>
          <p:cNvSpPr txBox="1"/>
          <p:nvPr/>
        </p:nvSpPr>
        <p:spPr>
          <a:xfrm>
            <a:off x="-418562" y="1793557"/>
            <a:ext cx="115742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ru-RU" dirty="0">
                <a:solidFill>
                  <a:srgbClr val="808080"/>
                </a:solidFill>
                <a:latin typeface="JetBrains Mono"/>
              </a:rPr>
              <a:t>   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Constraints.Builder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setRequiredNetworkType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NetworkType.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CONNECTED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PeriodicWorkRequestBuilder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&gt;(MIN_PERIODIC_INTERVAL_MILLIS,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TimeUnit.MILLISECONDS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OneTimeWorkRequestBuilder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setInitialDelay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(5,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TimeUnit.SECONDS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setExpedited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OutOfQuotaPolicy.RUN_AS_NON_EXPEDITED_WORK_REQUEST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setConstraints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constraints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addTag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workManager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.enqueue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workManager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.getWorkInfosByTagLiveData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observe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A7253-BA06-6378-B1AB-540F203A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75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9675706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</a:t>
            </a:r>
            <a:r>
              <a:rPr lang="ru-RU" dirty="0"/>
              <a:t>Порядок выполнения задач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A7253-BA06-6378-B1AB-540F203A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81F880-0F22-C920-980B-CDDB538E4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247005" y="3608816"/>
            <a:ext cx="7658995" cy="324918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D90BF91-F1C6-4822-E748-1C7BCD35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0B571-E76E-208F-9373-CB079BF29930}"/>
              </a:ext>
            </a:extLst>
          </p:cNvPr>
          <p:cNvSpPr txBox="1"/>
          <p:nvPr/>
        </p:nvSpPr>
        <p:spPr>
          <a:xfrm>
            <a:off x="677334" y="1769792"/>
            <a:ext cx="6101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workManager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beginWith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request1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listOf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request2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request3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request4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enqueue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8D25FA-A3C5-E88D-0E56-842F04817021}"/>
              </a:ext>
            </a:extLst>
          </p:cNvPr>
          <p:cNvSpPr/>
          <p:nvPr/>
        </p:nvSpPr>
        <p:spPr>
          <a:xfrm>
            <a:off x="2113280" y="4602480"/>
            <a:ext cx="2915920" cy="209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3455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9B0EE1-2701-0CF8-CD34-AAD09183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1" y="1610736"/>
            <a:ext cx="8249920" cy="48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23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 err="1"/>
              <a:t>WorkManager</a:t>
            </a:r>
            <a:r>
              <a:rPr lang="en-US" dirty="0"/>
              <a:t>. Foreground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562AD5-1C38-F5E2-75F6-7DE45740D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BEA0A-DABC-432F-1112-E96F1C12FDF0}"/>
              </a:ext>
            </a:extLst>
          </p:cNvPr>
          <p:cNvSpPr txBox="1"/>
          <p:nvPr/>
        </p:nvSpPr>
        <p:spPr>
          <a:xfrm>
            <a:off x="551179" y="1725475"/>
            <a:ext cx="7749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androidx.work.impl.foreground.SystemForegroundService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:foregroundServiceType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microphone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:node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merge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/&gt;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6E0EE5-B1D0-15E3-612C-9FB650902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BA454-327D-DECC-875E-7EB51D2ED617}"/>
              </a:ext>
            </a:extLst>
          </p:cNvPr>
          <p:cNvSpPr txBox="1"/>
          <p:nvPr/>
        </p:nvSpPr>
        <p:spPr>
          <a:xfrm>
            <a:off x="551179" y="3164681"/>
            <a:ext cx="1146810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SimpleWorker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…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suspend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doWork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Result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setForegroundAsync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ForegroundInfo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notificationId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*/</a:t>
            </a:r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createNotification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applicationContext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BaseWorker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msg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CBF0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FOREGROUND_SERVICE_TYPE_MANIFEST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FOREGROUND_SERVICE_TYPE_MICROPHONE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Result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.success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E4A8E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…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E4A8E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F9101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01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055CBF-F3CA-F348-A7A0-68C4E631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3" t="26084" r="9290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8524499" cy="91409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Ограничения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186808F-47DD-2B4C-977C-0B930367B88F}"/>
              </a:ext>
            </a:extLst>
          </p:cNvPr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786B32A-52B5-9543-B969-ABE1DE6E1373}"/>
              </a:ext>
            </a:extLst>
          </p:cNvPr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8A970F5-5792-8442-9514-72A94BF7610B}"/>
              </a:ext>
            </a:extLst>
          </p:cNvPr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D830A91-7335-F7CE-0833-7825E78735FF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8FF36CF-DB12-F757-2B0F-9A8A3685054D}"/>
              </a:ext>
            </a:extLst>
          </p:cNvPr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28DD3ED-6246-A307-FD96-857D437F85A4}"/>
              </a:ext>
            </a:extLst>
          </p:cNvPr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279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13626" cy="1081088"/>
          </a:xfrm>
        </p:spPr>
        <p:txBody>
          <a:bodyPr>
            <a:normAutofit/>
          </a:bodyPr>
          <a:lstStyle/>
          <a:p>
            <a:r>
              <a:rPr lang="en-US" dirty="0"/>
              <a:t>Doze Mode - </a:t>
            </a:r>
            <a:r>
              <a:rPr lang="ru-RU" dirty="0"/>
              <a:t>режим «спячки». </a:t>
            </a:r>
            <a:r>
              <a:rPr lang="en-US" dirty="0"/>
              <a:t>Android 6 (API 23)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F52486-EAA2-8BDF-BD4D-00B6C872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0" y="1814397"/>
            <a:ext cx="9528699" cy="36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56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153226" cy="1081088"/>
          </a:xfrm>
        </p:spPr>
        <p:txBody>
          <a:bodyPr>
            <a:normAutofit/>
          </a:bodyPr>
          <a:lstStyle/>
          <a:p>
            <a:r>
              <a:rPr lang="sv-SE" dirty="0"/>
              <a:t>App Standby Buckets. Android 9 (API 28)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C422BC-C0A6-2F12-F301-B98C96B997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10524806" cy="4182176"/>
          </a:xfrm>
        </p:spPr>
        <p:txBody>
          <a:bodyPr>
            <a:normAutofit/>
          </a:bodyPr>
          <a:lstStyle/>
          <a:p>
            <a:pPr marL="269875" lvl="2" indent="0">
              <a:buNone/>
            </a:pPr>
            <a:r>
              <a:rPr lang="ru-RU" sz="1600" dirty="0"/>
              <a:t>Ограничения не вводятся если:</a:t>
            </a:r>
          </a:p>
          <a:p>
            <a:pPr lvl="2"/>
            <a:r>
              <a:rPr lang="ru-RU" sz="1600" dirty="0"/>
              <a:t>Пользователь запускает приложение сам</a:t>
            </a:r>
          </a:p>
          <a:p>
            <a:pPr lvl="2"/>
            <a:r>
              <a:rPr lang="ru-RU" sz="1600" dirty="0"/>
              <a:t>Имеются процессы, выполняемые в </a:t>
            </a:r>
            <a:r>
              <a:rPr lang="en-US" sz="1600" dirty="0"/>
              <a:t>foreground</a:t>
            </a:r>
            <a:r>
              <a:rPr lang="ru-RU" sz="1600" dirty="0"/>
              <a:t> </a:t>
            </a:r>
          </a:p>
          <a:p>
            <a:pPr lvl="2"/>
            <a:r>
              <a:rPr lang="ru-RU" sz="1600" dirty="0"/>
              <a:t>Приложение имеет уведомления, ожидающих обработки</a:t>
            </a:r>
          </a:p>
        </p:txBody>
      </p:sp>
    </p:spTree>
    <p:extLst>
      <p:ext uri="{BB962C8B-B14F-4D97-AF65-F5344CB8AC3E}">
        <p14:creationId xmlns:p14="http://schemas.microsoft.com/office/powerpoint/2010/main" val="60448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73BADC-2089-2715-F21A-094957EB3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3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1077786" cy="1081088"/>
          </a:xfrm>
        </p:spPr>
        <p:txBody>
          <a:bodyPr>
            <a:normAutofit/>
          </a:bodyPr>
          <a:lstStyle/>
          <a:p>
            <a:r>
              <a:rPr lang="sv-SE" dirty="0"/>
              <a:t>App Standby Buckets. Android 9 (API 28)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B6E5C1-C0E3-5BA1-319A-E258420F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63" y="1996758"/>
            <a:ext cx="10468927" cy="34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7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1077786" cy="1081088"/>
          </a:xfrm>
        </p:spPr>
        <p:txBody>
          <a:bodyPr>
            <a:normAutofit/>
          </a:bodyPr>
          <a:lstStyle/>
          <a:p>
            <a:r>
              <a:rPr lang="en-US" dirty="0"/>
              <a:t>TARE Android 13 (API 33)</a:t>
            </a:r>
            <a:endParaRPr lang="sv-S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ABDE79-CA5E-D61A-F8BA-25971F76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532" y="0"/>
            <a:ext cx="3166468" cy="6869625"/>
          </a:xfrm>
          <a:prstGeom prst="rect">
            <a:avLst/>
          </a:prstGeom>
        </p:spPr>
      </p:pic>
      <p:sp>
        <p:nvSpPr>
          <p:cNvPr id="4" name="Текст 8">
            <a:extLst>
              <a:ext uri="{FF2B5EF4-FFF2-40B4-BE49-F238E27FC236}">
                <a16:creationId xmlns:a16="http://schemas.microsoft.com/office/drawing/2014/main" id="{40B70D33-3B33-99E2-07DF-61F6FA5E3A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5" y="2018599"/>
            <a:ext cx="8279446" cy="4182176"/>
          </a:xfrm>
        </p:spPr>
        <p:txBody>
          <a:bodyPr>
            <a:normAutofit/>
          </a:bodyPr>
          <a:lstStyle/>
          <a:p>
            <a:pPr marL="269875" lvl="2" indent="0">
              <a:buNone/>
            </a:pPr>
            <a:r>
              <a:rPr lang="en-US" sz="2000" dirty="0"/>
              <a:t>TARE</a:t>
            </a:r>
            <a:r>
              <a:rPr lang="ru-RU" sz="2000" dirty="0"/>
              <a:t> - </a:t>
            </a:r>
            <a:r>
              <a:rPr lang="en-US" sz="2000" dirty="0"/>
              <a:t>The Android Resource Economy</a:t>
            </a:r>
            <a:r>
              <a:rPr lang="ru-RU" sz="2000" dirty="0"/>
              <a:t> </a:t>
            </a:r>
          </a:p>
          <a:p>
            <a:pPr marL="269875" lvl="2" indent="0">
              <a:buNone/>
            </a:pPr>
            <a:r>
              <a:rPr lang="ru-RU" sz="2000" dirty="0"/>
              <a:t>Работает на системе кредитов</a:t>
            </a:r>
            <a:r>
              <a:rPr lang="en-US" sz="2000" dirty="0"/>
              <a:t>, </a:t>
            </a:r>
            <a:r>
              <a:rPr lang="ru-RU" sz="2000" dirty="0"/>
              <a:t>которые выдаются приложениям для выполнения задач</a:t>
            </a:r>
            <a:r>
              <a:rPr lang="en-US" sz="2000" dirty="0"/>
              <a:t> </a:t>
            </a:r>
            <a:r>
              <a:rPr lang="ru-RU" sz="2000" dirty="0"/>
              <a:t>и количество которых зависит от заряда устройства</a:t>
            </a:r>
            <a:r>
              <a:rPr lang="en-US" sz="2000" dirty="0"/>
              <a:t>.</a:t>
            </a:r>
            <a:endParaRPr lang="ru-RU" sz="2000" dirty="0"/>
          </a:p>
          <a:p>
            <a:pPr marL="269875" lvl="2" indent="0">
              <a:buNone/>
            </a:pPr>
            <a:r>
              <a:rPr lang="ru-RU" sz="2000" dirty="0"/>
              <a:t>Приложение тратит кредиты на выполнение задач</a:t>
            </a:r>
            <a:r>
              <a:rPr lang="en-US" sz="2000" dirty="0"/>
              <a:t>.</a:t>
            </a:r>
            <a:endParaRPr lang="ru-RU" sz="2000" dirty="0"/>
          </a:p>
          <a:p>
            <a:pPr marL="269875" lvl="2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070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324EB6-D415-7DCB-F6E9-B282A59B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1" y="1165664"/>
            <a:ext cx="8291278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55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1077786" cy="1081088"/>
          </a:xfrm>
        </p:spPr>
        <p:txBody>
          <a:bodyPr>
            <a:normAutofit/>
          </a:bodyPr>
          <a:lstStyle/>
          <a:p>
            <a:r>
              <a:rPr lang="ru-RU" dirty="0"/>
              <a:t>Что и когда использовать</a:t>
            </a:r>
            <a:r>
              <a:rPr lang="en-US" dirty="0"/>
              <a:t>?</a:t>
            </a:r>
            <a:endParaRPr lang="sv-SE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6503106-0CCA-BDC2-879C-8888BC9BA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8688" y="1014413"/>
            <a:ext cx="27146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C09FAE-A011-A0F8-A3CE-BB50E97E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23" y="1185891"/>
            <a:ext cx="4537239" cy="46576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BB6F9-AF7A-7110-95F5-68E9EE54B683}"/>
              </a:ext>
            </a:extLst>
          </p:cNvPr>
          <p:cNvSpPr txBox="1"/>
          <p:nvPr/>
        </p:nvSpPr>
        <p:spPr>
          <a:xfrm>
            <a:off x="6425142" y="62415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https://habr.com/ru/company/tinkoff/blog/686614/</a:t>
            </a:r>
          </a:p>
        </p:txBody>
      </p:sp>
    </p:spTree>
    <p:extLst>
      <p:ext uri="{BB962C8B-B14F-4D97-AF65-F5344CB8AC3E}">
        <p14:creationId xmlns:p14="http://schemas.microsoft.com/office/powerpoint/2010/main" val="1934031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147" y="2861548"/>
            <a:ext cx="4087706" cy="941864"/>
          </a:xfrm>
        </p:spPr>
        <p:txBody>
          <a:bodyPr>
            <a:normAutofit/>
          </a:bodyPr>
          <a:lstStyle/>
          <a:p>
            <a:r>
              <a:rPr lang="ru-RU" sz="6600" dirty="0"/>
              <a:t>Практика</a:t>
            </a:r>
            <a:endParaRPr lang="sv-SE" sz="6600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6503106-0CCA-BDC2-879C-8888BC9BA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8688" y="1014413"/>
            <a:ext cx="27146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217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7" y="528162"/>
            <a:ext cx="4087706" cy="941864"/>
          </a:xfrm>
        </p:spPr>
        <p:txBody>
          <a:bodyPr>
            <a:normAutofit/>
          </a:bodyPr>
          <a:lstStyle/>
          <a:p>
            <a:r>
              <a:rPr lang="ru-RU" sz="6600" dirty="0"/>
              <a:t>Реклама</a:t>
            </a:r>
            <a:endParaRPr lang="sv-SE" sz="6600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6503106-0CCA-BDC2-879C-8888BC9BA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8688" y="1014413"/>
            <a:ext cx="27146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0CE8B-816A-0596-623C-DF31A84B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720" y="2804160"/>
            <a:ext cx="3891280" cy="389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469D0-B00B-AA48-0232-6F37CE1B95FD}"/>
              </a:ext>
            </a:extLst>
          </p:cNvPr>
          <p:cNvSpPr txBox="1"/>
          <p:nvPr/>
        </p:nvSpPr>
        <p:spPr>
          <a:xfrm>
            <a:off x="8850630" y="2438122"/>
            <a:ext cx="253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vk.com/</a:t>
            </a:r>
            <a:r>
              <a:rPr lang="en-US" dirty="0" err="1"/>
              <a:t>love.android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A6CD87-648B-4226-DFB0-4D0A257E5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"/>
          <a:stretch/>
        </p:blipFill>
        <p:spPr>
          <a:xfrm>
            <a:off x="2316480" y="1751922"/>
            <a:ext cx="4528290" cy="48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52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583317"/>
            <a:ext cx="5475287" cy="3656386"/>
          </a:xfrm>
        </p:spPr>
        <p:txBody>
          <a:bodyPr anchor="t"/>
          <a:lstStyle/>
          <a:p>
            <a:r>
              <a:rPr lang="ru-RU" dirty="0"/>
              <a:t>Не забудьте отметиться на портале</a:t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082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7B1767-CBF7-C846-8386-66F7CB30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4794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Проигрывание медиа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595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Проигрывание медиа</a:t>
            </a:r>
            <a:endParaRPr lang="en-US" sz="2000" dirty="0"/>
          </a:p>
          <a:p>
            <a:pPr lvl="2"/>
            <a:r>
              <a:rPr lang="ru-RU" sz="2000" dirty="0"/>
              <a:t>VPN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98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2B35B8-444B-0A4B-AD94-C0E71A97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8414711" cy="1081088"/>
          </a:xfrm>
        </p:spPr>
        <p:txBody>
          <a:bodyPr>
            <a:normAutofit/>
          </a:bodyPr>
          <a:lstStyle/>
          <a:p>
            <a:r>
              <a:rPr lang="en-US" dirty="0"/>
              <a:t>Service: </a:t>
            </a:r>
            <a:r>
              <a:rPr lang="ru-RU" dirty="0"/>
              <a:t>варианты использования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92BBF78-823D-4249-A930-95540366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9076643" cy="4182176"/>
          </a:xfrm>
        </p:spPr>
        <p:txBody>
          <a:bodyPr>
            <a:normAutofit/>
          </a:bodyPr>
          <a:lstStyle/>
          <a:p>
            <a:pPr lvl="2"/>
            <a:r>
              <a:rPr lang="ru-RU" sz="2000" dirty="0"/>
              <a:t>Проигрывание медиа</a:t>
            </a:r>
            <a:endParaRPr lang="en-US" sz="2000" dirty="0"/>
          </a:p>
          <a:p>
            <a:pPr lvl="2"/>
            <a:r>
              <a:rPr lang="ru-RU" sz="2000" dirty="0"/>
              <a:t>VPN</a:t>
            </a:r>
            <a:endParaRPr lang="en-US" sz="2000" dirty="0"/>
          </a:p>
          <a:p>
            <a:pPr lvl="2"/>
            <a:r>
              <a:rPr lang="ru-RU" sz="2000" dirty="0"/>
              <a:t>Межпроцессное взаимодействие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1092701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Timesavers - Light</Template>
  <TotalTime>21432</TotalTime>
  <Words>3380</Words>
  <Application>Microsoft Office PowerPoint</Application>
  <PresentationFormat>Широкоэкранный</PresentationFormat>
  <Paragraphs>183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6" baseType="lpstr">
      <vt:lpstr>Arial</vt:lpstr>
      <vt:lpstr>Calibri</vt:lpstr>
      <vt:lpstr>JetBrains Mono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Фоновая работа, уведомления</vt:lpstr>
      <vt:lpstr>Не забудьте отметиться на портале  </vt:lpstr>
      <vt:lpstr>Содержание</vt:lpstr>
      <vt:lpstr>Service</vt:lpstr>
      <vt:lpstr>Основные компоненты</vt:lpstr>
      <vt:lpstr>Service: варианты использования</vt:lpstr>
      <vt:lpstr>Service: варианты использования</vt:lpstr>
      <vt:lpstr>Service: варианты использования</vt:lpstr>
      <vt:lpstr>Service: варианты использования</vt:lpstr>
      <vt:lpstr>Service: варианты использования</vt:lpstr>
      <vt:lpstr>Service: варианты использования</vt:lpstr>
      <vt:lpstr>Service – типы</vt:lpstr>
      <vt:lpstr>Service: Started Background</vt:lpstr>
      <vt:lpstr>Service: Started Background</vt:lpstr>
      <vt:lpstr>Service: Started Background</vt:lpstr>
      <vt:lpstr>Service: Started Background</vt:lpstr>
      <vt:lpstr>Service: Bounded Background</vt:lpstr>
      <vt:lpstr>Service: Bounded Background</vt:lpstr>
      <vt:lpstr>Service: Bounded + Started</vt:lpstr>
      <vt:lpstr>Service: Foreground</vt:lpstr>
      <vt:lpstr>Service: Foreground</vt:lpstr>
      <vt:lpstr>Service: Foreground</vt:lpstr>
      <vt:lpstr>Уведомления</vt:lpstr>
      <vt:lpstr>Уведомления</vt:lpstr>
      <vt:lpstr>Уведомления</vt:lpstr>
      <vt:lpstr>Уведомления</vt:lpstr>
      <vt:lpstr>Уведомления</vt:lpstr>
      <vt:lpstr>Уведомления</vt:lpstr>
      <vt:lpstr>Уведомления</vt:lpstr>
      <vt:lpstr>Уведомления. Разбор</vt:lpstr>
      <vt:lpstr>Уведомления. Стиль</vt:lpstr>
      <vt:lpstr>Уведомления. Важность</vt:lpstr>
      <vt:lpstr>Уведомления</vt:lpstr>
      <vt:lpstr>Уведомления</vt:lpstr>
      <vt:lpstr>Уведомления</vt:lpstr>
      <vt:lpstr>Разрешение на уведомления Android 13 (API 33)</vt:lpstr>
      <vt:lpstr>Уведомления. Лайфхак</vt:lpstr>
      <vt:lpstr>FCM</vt:lpstr>
      <vt:lpstr>Firebase Cloud Messaging</vt:lpstr>
      <vt:lpstr>Firebase Assistant</vt:lpstr>
      <vt:lpstr>Firebase Cloud Messaging</vt:lpstr>
      <vt:lpstr>Firebase Cloud Messaging</vt:lpstr>
      <vt:lpstr>WorkManager</vt:lpstr>
      <vt:lpstr>WorkManager</vt:lpstr>
      <vt:lpstr>WorkManager</vt:lpstr>
      <vt:lpstr>WorkManager</vt:lpstr>
      <vt:lpstr>WorkManager</vt:lpstr>
      <vt:lpstr>WorkManager</vt:lpstr>
      <vt:lpstr>WorkManager: типы задач</vt:lpstr>
      <vt:lpstr>WorkManager. Создание и запуск задачи</vt:lpstr>
      <vt:lpstr>WorkManager. Создание и запуск задачи</vt:lpstr>
      <vt:lpstr>WorkManager. Создание и запуск задачи</vt:lpstr>
      <vt:lpstr>WorkManager. Создание и запуск задачи</vt:lpstr>
      <vt:lpstr>WorkManager. Порядок выполнения задач</vt:lpstr>
      <vt:lpstr>WorkManager</vt:lpstr>
      <vt:lpstr>WorkManager. Foreground</vt:lpstr>
      <vt:lpstr>Ограничения</vt:lpstr>
      <vt:lpstr>Doze Mode - режим «спячки». Android 6 (API 23)</vt:lpstr>
      <vt:lpstr>App Standby Buckets. Android 9 (API 28)</vt:lpstr>
      <vt:lpstr>App Standby Buckets. Android 9 (API 28)</vt:lpstr>
      <vt:lpstr>TARE Android 13 (API 33)</vt:lpstr>
      <vt:lpstr>Презентация PowerPoint</vt:lpstr>
      <vt:lpstr>Что и когда использовать?</vt:lpstr>
      <vt:lpstr>Практика</vt:lpstr>
      <vt:lpstr>Реклама</vt:lpstr>
      <vt:lpstr>Не забудьте отметиться на портале  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Jan Clod Nu Mum</cp:lastModifiedBy>
  <cp:revision>77</cp:revision>
  <dcterms:created xsi:type="dcterms:W3CDTF">2020-08-24T10:59:58Z</dcterms:created>
  <dcterms:modified xsi:type="dcterms:W3CDTF">2022-11-22T19:01:18Z</dcterms:modified>
</cp:coreProperties>
</file>